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4" r:id="rId6"/>
    <p:sldId id="265" r:id="rId7"/>
    <p:sldId id="270" r:id="rId8"/>
    <p:sldId id="266" r:id="rId9"/>
    <p:sldId id="259" r:id="rId10"/>
    <p:sldId id="272" r:id="rId11"/>
    <p:sldId id="262" r:id="rId12"/>
    <p:sldId id="261" r:id="rId13"/>
    <p:sldId id="267" r:id="rId14"/>
    <p:sldId id="269" r:id="rId15"/>
    <p:sldId id="260" r:id="rId16"/>
    <p:sldId id="263" r:id="rId17"/>
  </p:sldIdLst>
  <p:sldSz cx="14630400" cy="8229600"/>
  <p:notesSz cx="8229600" cy="14630400"/>
  <p:embeddedFontLst>
    <p:embeddedFont>
      <p:font typeface="Libre Baskerville" panose="02000000000000000000" pitchFamily="2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12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40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322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of Super Mario on Kubernetes using Terraform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8783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journey of deploying the beloved Super Mario game on Kubernetes using Terraform and AWS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up HA K8s cluster">
            <a:extLst>
              <a:ext uri="{FF2B5EF4-FFF2-40B4-BE49-F238E27FC236}">
                <a16:creationId xmlns:a16="http://schemas.microsoft.com/office/drawing/2014/main" id="{83F2A8A0-0DB6-52E1-C73E-FF79F13F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0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604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 of Kubernetes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Kubernetes can easily scale the Super Mario application to handle increased traffic.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Kubernetes ensures the application remains highly available and fault-tolerant.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Terraform automates the infrastructure provisioning, making deployments 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445" y="711875"/>
            <a:ext cx="5644991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Balancer Ingress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45" y="1637348"/>
            <a:ext cx="500301" cy="500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445" y="233767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Balancing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0445" y="2770346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Kubernetes service creates a load balancer to distribute traffic.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45" y="3690818"/>
            <a:ext cx="500301" cy="500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445" y="4391144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Ingress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0445" y="4823817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load balancer ingress provides the URL to access the Super Mario application.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45" y="5744289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445" y="6444615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0445" y="6877288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Copy the load balancer ingress and paste it into a web browser to play Super Mario.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A29C5159-43E6-3011-0059-24E66F6FFD5B}"/>
              </a:ext>
            </a:extLst>
          </p:cNvPr>
          <p:cNvSpPr/>
          <p:nvPr/>
        </p:nvSpPr>
        <p:spPr>
          <a:xfrm>
            <a:off x="914401" y="6088828"/>
            <a:ext cx="12131039" cy="71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686B67D-FEF2-98E5-73DF-4E4B6A406C4F}"/>
              </a:ext>
            </a:extLst>
          </p:cNvPr>
          <p:cNvSpPr/>
          <p:nvPr/>
        </p:nvSpPr>
        <p:spPr>
          <a:xfrm>
            <a:off x="914401" y="6806470"/>
            <a:ext cx="12131039" cy="657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Kubernetes deployment for the Super Mario application.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4630400" cy="526830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A10B9-BB36-AFE0-7BE6-40B1840E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" y="446049"/>
            <a:ext cx="13671395" cy="4516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169" y="5773820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4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A29C5159-43E6-3011-0059-24E66F6FFD5B}"/>
              </a:ext>
            </a:extLst>
          </p:cNvPr>
          <p:cNvSpPr/>
          <p:nvPr/>
        </p:nvSpPr>
        <p:spPr>
          <a:xfrm>
            <a:off x="914401" y="6088828"/>
            <a:ext cx="12131039" cy="71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686B67D-FEF2-98E5-73DF-4E4B6A406C4F}"/>
              </a:ext>
            </a:extLst>
          </p:cNvPr>
          <p:cNvSpPr/>
          <p:nvPr/>
        </p:nvSpPr>
        <p:spPr>
          <a:xfrm>
            <a:off x="914401" y="6806470"/>
            <a:ext cx="12131039" cy="657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up a Kubernetes service to expose the application to the internet.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4630400" cy="526830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5B27796-8D1A-FD24-BEF6-387CFF97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9" y="1562040"/>
            <a:ext cx="12586392" cy="213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169" y="5773820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6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6649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Cleanup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3159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Deletion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the Kubernetes deployment and service for the Super Mario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EKS Destruction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Terraform to destroy the EKS cluster and associated infrastructure.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EC2 Termination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Terminate the EC2 instance used for the deployment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739384"/>
            <a:ext cx="6376511" cy="3940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1"/>
          <p:cNvSpPr/>
          <p:nvPr/>
        </p:nvSpPr>
        <p:spPr>
          <a:xfrm>
            <a:off x="773073" y="5956459"/>
            <a:ext cx="331434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Successful Deployment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3073" y="6434018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Super Mario game is now successfully deployed on Kubernetes using Terraform.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6" y="1739384"/>
            <a:ext cx="6376511" cy="3940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7480816" y="5956459"/>
            <a:ext cx="413932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Teamwork and Collaboration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80816" y="6434018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deployment process showcases the power of teamwork and collaboration.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73073" y="7389257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endless possibilities of containerizing and orchestrating your favorite games with Kubernetes and Terraform.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Prerequisites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2979" y="5479852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AWS Account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AWS account is required to provision the necessary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67337" y="547985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Basics Knowledge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Familiarity with AWS, Terraform,   Jenkins ,and Kubernetes is recommended.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90509" y="547985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IAM Role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IAM role with the necessary permissions must be set up for the EC2 instance.</a:t>
            </a:r>
            <a:endParaRPr lang="en-US" sz="1750" dirty="0"/>
          </a:p>
        </p:txBody>
      </p:sp>
      <p:pic>
        <p:nvPicPr>
          <p:cNvPr id="1032" name="Picture 8" descr="Cómo optimizar la nube de AWS con estas 5 prácticas - Decisores">
            <a:extLst>
              <a:ext uri="{FF2B5EF4-FFF2-40B4-BE49-F238E27FC236}">
                <a16:creationId xmlns:a16="http://schemas.microsoft.com/office/drawing/2014/main" id="{2CD86BF9-1AB3-7CDD-C33A-71AB58D8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28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7989" y="224778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Configure Terraform, AWS CLI, and Kubectl on an EC2 instance.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91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IAM Role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IAM role with the necessary permissions for the EC2 instance.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29176" y="604111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3828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And CI/CD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Terraform to build the infrastructure and Jenkins To Build CI/CD , including the EKS cluster.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CB0622-C772-34CB-1C18-44F1CB48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91" y="197963"/>
            <a:ext cx="5448766" cy="78336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Jenkins Logo, symbol, meaning, history, PNG, brand">
            <a:extLst>
              <a:ext uri="{FF2B5EF4-FFF2-40B4-BE49-F238E27FC236}">
                <a16:creationId xmlns:a16="http://schemas.microsoft.com/office/drawing/2014/main" id="{BA784D70-03C4-25FC-C83D-37C387F19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66" y="4089779"/>
            <a:ext cx="1535068" cy="86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5B0D37-FCF7-CEFD-9C11-80D9A58CA7FB}"/>
              </a:ext>
            </a:extLst>
          </p:cNvPr>
          <p:cNvSpPr/>
          <p:nvPr/>
        </p:nvSpPr>
        <p:spPr>
          <a:xfrm>
            <a:off x="9342596" y="3350657"/>
            <a:ext cx="4844814" cy="26904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DD7FEBA-9BCF-3784-6411-1C8AD7CBDF07}"/>
              </a:ext>
            </a:extLst>
          </p:cNvPr>
          <p:cNvSpPr/>
          <p:nvPr/>
        </p:nvSpPr>
        <p:spPr>
          <a:xfrm>
            <a:off x="12792512" y="3582185"/>
            <a:ext cx="716100" cy="219644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">
            <a:extLst>
              <a:ext uri="{FF2B5EF4-FFF2-40B4-BE49-F238E27FC236}">
                <a16:creationId xmlns:a16="http://schemas.microsoft.com/office/drawing/2014/main" id="{9B1A3797-0A84-0DB4-50B5-73F9852C5DE9}"/>
              </a:ext>
            </a:extLst>
          </p:cNvPr>
          <p:cNvSpPr/>
          <p:nvPr/>
        </p:nvSpPr>
        <p:spPr>
          <a:xfrm>
            <a:off x="705340" y="91867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F166ECBD-D0AC-C4E7-67C5-A168C8C480BC}"/>
              </a:ext>
            </a:extLst>
          </p:cNvPr>
          <p:cNvSpPr/>
          <p:nvPr/>
        </p:nvSpPr>
        <p:spPr>
          <a:xfrm>
            <a:off x="225518" y="6787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10517EB-DEB2-F5F3-59A0-019B0638FC2A}"/>
              </a:ext>
            </a:extLst>
          </p:cNvPr>
          <p:cNvSpPr/>
          <p:nvPr/>
        </p:nvSpPr>
        <p:spPr>
          <a:xfrm>
            <a:off x="404707" y="763772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C467B4F5-4F36-1E92-620C-622C29D5609B}"/>
              </a:ext>
            </a:extLst>
          </p:cNvPr>
          <p:cNvSpPr/>
          <p:nvPr/>
        </p:nvSpPr>
        <p:spPr>
          <a:xfrm>
            <a:off x="1728206" y="650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Setup</a:t>
            </a: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A353B-3830-2F05-1AFC-44EE6190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77" y="1802443"/>
            <a:ext cx="4572000" cy="303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0E34F-04CB-8CFC-F0FC-FFAC1D26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734" y="1802444"/>
            <a:ext cx="6193703" cy="303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8BC53-D13B-2AD3-8EBB-ACD0B482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77" y="5262787"/>
            <a:ext cx="9921910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3CDD3-D22F-F659-FB83-B566BD879BB5}"/>
              </a:ext>
            </a:extLst>
          </p:cNvPr>
          <p:cNvSpPr txBox="1"/>
          <p:nvPr/>
        </p:nvSpPr>
        <p:spPr>
          <a:xfrm>
            <a:off x="1975659" y="998634"/>
            <a:ext cx="10835368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EC2 Instance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95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6">
            <a:extLst>
              <a:ext uri="{FF2B5EF4-FFF2-40B4-BE49-F238E27FC236}">
                <a16:creationId xmlns:a16="http://schemas.microsoft.com/office/drawing/2014/main" id="{4068BDD9-B6CD-791D-03EC-D6188CECB106}"/>
              </a:ext>
            </a:extLst>
          </p:cNvPr>
          <p:cNvSpPr/>
          <p:nvPr/>
        </p:nvSpPr>
        <p:spPr>
          <a:xfrm>
            <a:off x="1728205" y="1140843"/>
            <a:ext cx="10715176" cy="51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 and Configure Docker Terraform, AWS CLI, and Kubectl on an EC2 instance Using Bash Script.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E7A79D-47EA-24A1-6528-6C61561C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72" y="1737541"/>
            <a:ext cx="12709253" cy="2258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F83D69-8713-6E30-B02E-C3F30ECD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98" y="4154497"/>
            <a:ext cx="12690399" cy="176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A82C45-CC57-5CE6-3475-A682056D9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171" y="6081269"/>
            <a:ext cx="12690399" cy="201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0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>
            <a:extLst>
              <a:ext uri="{FF2B5EF4-FFF2-40B4-BE49-F238E27FC236}">
                <a16:creationId xmlns:a16="http://schemas.microsoft.com/office/drawing/2014/main" id="{993EBBEA-8FA2-AA62-E442-B342358D22F8}"/>
              </a:ext>
            </a:extLst>
          </p:cNvPr>
          <p:cNvSpPr/>
          <p:nvPr/>
        </p:nvSpPr>
        <p:spPr>
          <a:xfrm>
            <a:off x="1056962" y="7642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D364E663-5FC2-03C4-9E3A-7C08F168B218}"/>
              </a:ext>
            </a:extLst>
          </p:cNvPr>
          <p:cNvSpPr/>
          <p:nvPr/>
        </p:nvSpPr>
        <p:spPr>
          <a:xfrm>
            <a:off x="577140" y="524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C86E0AA7-0C51-9895-6861-536C2EEF4DB7}"/>
              </a:ext>
            </a:extLst>
          </p:cNvPr>
          <p:cNvSpPr/>
          <p:nvPr/>
        </p:nvSpPr>
        <p:spPr>
          <a:xfrm>
            <a:off x="727516" y="609396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EAAD6DED-C75A-81CD-8B68-FE9B8756347F}"/>
              </a:ext>
            </a:extLst>
          </p:cNvPr>
          <p:cNvSpPr/>
          <p:nvPr/>
        </p:nvSpPr>
        <p:spPr>
          <a:xfrm>
            <a:off x="2079828" y="496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IAM Role</a:t>
            </a:r>
            <a:endParaRPr lang="en-US" sz="22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91134B6A-9C8D-30A5-85C6-EDF2F8DAE84A}"/>
              </a:ext>
            </a:extLst>
          </p:cNvPr>
          <p:cNvSpPr/>
          <p:nvPr/>
        </p:nvSpPr>
        <p:spPr>
          <a:xfrm>
            <a:off x="2079827" y="986466"/>
            <a:ext cx="76392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IAM role with the necessary permissions for the EC2 instance.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E40FC8-207D-8390-E59C-88A52B34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28" y="1848359"/>
            <a:ext cx="12405692" cy="2388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B6BBBC-EB3C-1E34-E2ED-FBAFBFCC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28" y="4646121"/>
            <a:ext cx="12405692" cy="2804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99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">
            <a:extLst>
              <a:ext uri="{FF2B5EF4-FFF2-40B4-BE49-F238E27FC236}">
                <a16:creationId xmlns:a16="http://schemas.microsoft.com/office/drawing/2014/main" id="{7879E76E-3ECE-1BC4-AF1B-B95FF46BA867}"/>
              </a:ext>
            </a:extLst>
          </p:cNvPr>
          <p:cNvSpPr/>
          <p:nvPr/>
        </p:nvSpPr>
        <p:spPr>
          <a:xfrm>
            <a:off x="1358622" y="91700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3">
            <a:extLst>
              <a:ext uri="{FF2B5EF4-FFF2-40B4-BE49-F238E27FC236}">
                <a16:creationId xmlns:a16="http://schemas.microsoft.com/office/drawing/2014/main" id="{3C0572D4-D398-E887-439D-09C0F7A4AB09}"/>
              </a:ext>
            </a:extLst>
          </p:cNvPr>
          <p:cNvSpPr/>
          <p:nvPr/>
        </p:nvSpPr>
        <p:spPr>
          <a:xfrm>
            <a:off x="878800" y="6770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4">
            <a:extLst>
              <a:ext uri="{FF2B5EF4-FFF2-40B4-BE49-F238E27FC236}">
                <a16:creationId xmlns:a16="http://schemas.microsoft.com/office/drawing/2014/main" id="{B21D7F59-1C7A-D793-A457-34438E3C431E}"/>
              </a:ext>
            </a:extLst>
          </p:cNvPr>
          <p:cNvSpPr/>
          <p:nvPr/>
        </p:nvSpPr>
        <p:spPr>
          <a:xfrm>
            <a:off x="1029176" y="76210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5" name="Text 15">
            <a:extLst>
              <a:ext uri="{FF2B5EF4-FFF2-40B4-BE49-F238E27FC236}">
                <a16:creationId xmlns:a16="http://schemas.microsoft.com/office/drawing/2014/main" id="{6E565C4F-F219-96C6-F32B-9E819806FB5B}"/>
              </a:ext>
            </a:extLst>
          </p:cNvPr>
          <p:cNvSpPr/>
          <p:nvPr/>
        </p:nvSpPr>
        <p:spPr>
          <a:xfrm>
            <a:off x="2272308" y="739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CI/CD - Jenkins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0B8929-DE0A-29DF-2495-FDCCE40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73" y="6589335"/>
            <a:ext cx="9869960" cy="132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hape 1">
            <a:extLst>
              <a:ext uri="{FF2B5EF4-FFF2-40B4-BE49-F238E27FC236}">
                <a16:creationId xmlns:a16="http://schemas.microsoft.com/office/drawing/2014/main" id="{090B4A9C-FD7F-5055-25EC-C6E25AADCCA7}"/>
              </a:ext>
            </a:extLst>
          </p:cNvPr>
          <p:cNvSpPr/>
          <p:nvPr/>
        </p:nvSpPr>
        <p:spPr>
          <a:xfrm>
            <a:off x="1679084" y="24856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65A2AAE-1FB9-6914-EA8F-51EB43C05D01}"/>
              </a:ext>
            </a:extLst>
          </p:cNvPr>
          <p:cNvSpPr/>
          <p:nvPr/>
        </p:nvSpPr>
        <p:spPr>
          <a:xfrm>
            <a:off x="1858273" y="257061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B1D47E28-723B-7578-D85C-BEF8E81D9C15}"/>
              </a:ext>
            </a:extLst>
          </p:cNvPr>
          <p:cNvSpPr/>
          <p:nvPr/>
        </p:nvSpPr>
        <p:spPr>
          <a:xfrm>
            <a:off x="2294161" y="2570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Jenkins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23E1A-FDA1-44BD-E64A-7A15A6AF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73" y="1094167"/>
            <a:ext cx="9869960" cy="539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03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6">
            <a:extLst>
              <a:ext uri="{FF2B5EF4-FFF2-40B4-BE49-F238E27FC236}">
                <a16:creationId xmlns:a16="http://schemas.microsoft.com/office/drawing/2014/main" id="{9DC10E1A-3C9C-8F52-C793-D6D016CF46ED}"/>
              </a:ext>
            </a:extLst>
          </p:cNvPr>
          <p:cNvSpPr/>
          <p:nvPr/>
        </p:nvSpPr>
        <p:spPr>
          <a:xfrm>
            <a:off x="1259699" y="494790"/>
            <a:ext cx="76014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Terraform to build the infrastructure, including the EKS cluster.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C44AB-F54F-CB09-0DEF-7605359D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037" y="940436"/>
            <a:ext cx="8923444" cy="210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34406-CBC5-03F7-5B2F-F44C4ABB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89" y="3211299"/>
            <a:ext cx="8923444" cy="197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hape 1">
            <a:extLst>
              <a:ext uri="{FF2B5EF4-FFF2-40B4-BE49-F238E27FC236}">
                <a16:creationId xmlns:a16="http://schemas.microsoft.com/office/drawing/2014/main" id="{2CF05D43-E9B7-D60A-0CA1-864AD1E007FE}"/>
              </a:ext>
            </a:extLst>
          </p:cNvPr>
          <p:cNvSpPr/>
          <p:nvPr/>
        </p:nvSpPr>
        <p:spPr>
          <a:xfrm>
            <a:off x="2408992" y="16662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EBC02CE-2E46-345A-A310-A50407BAB624}"/>
              </a:ext>
            </a:extLst>
          </p:cNvPr>
          <p:cNvSpPr/>
          <p:nvPr/>
        </p:nvSpPr>
        <p:spPr>
          <a:xfrm>
            <a:off x="2588181" y="1751252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ADFFF86-D388-FA86-D1E1-089B68020BC3}"/>
              </a:ext>
            </a:extLst>
          </p:cNvPr>
          <p:cNvSpPr/>
          <p:nvPr/>
        </p:nvSpPr>
        <p:spPr>
          <a:xfrm>
            <a:off x="3024069" y="175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Provider.tf</a:t>
            </a:r>
            <a:endParaRPr lang="en-US" sz="22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3F5064E-F376-1C18-DF18-AD5EFC5F30EB}"/>
              </a:ext>
            </a:extLst>
          </p:cNvPr>
          <p:cNvSpPr/>
          <p:nvPr/>
        </p:nvSpPr>
        <p:spPr>
          <a:xfrm>
            <a:off x="2404944" y="3928493"/>
            <a:ext cx="510302" cy="43352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C193B9F6-DBD1-0EF2-2B75-727027762C93}"/>
              </a:ext>
            </a:extLst>
          </p:cNvPr>
          <p:cNvSpPr/>
          <p:nvPr/>
        </p:nvSpPr>
        <p:spPr>
          <a:xfrm>
            <a:off x="2584133" y="4013504"/>
            <a:ext cx="151805" cy="28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</a:rPr>
              <a:t>2</a:t>
            </a:r>
            <a:endParaRPr lang="en-US" sz="16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C0AFFA88-B150-77C8-4319-B7822A704CC8}"/>
              </a:ext>
            </a:extLst>
          </p:cNvPr>
          <p:cNvSpPr/>
          <p:nvPr/>
        </p:nvSpPr>
        <p:spPr>
          <a:xfrm>
            <a:off x="3020021" y="4013503"/>
            <a:ext cx="2835235" cy="301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Main.tf</a:t>
            </a:r>
            <a:endParaRPr lang="en-US" sz="22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CEE3E0A-3CA6-8F27-B759-C08ACC9B6687}"/>
              </a:ext>
            </a:extLst>
          </p:cNvPr>
          <p:cNvSpPr/>
          <p:nvPr/>
        </p:nvSpPr>
        <p:spPr>
          <a:xfrm>
            <a:off x="3020021" y="6693861"/>
            <a:ext cx="2835235" cy="73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Terraform </a:t>
            </a:r>
            <a:r>
              <a:rPr lang="en-US" sz="2200" dirty="0" err="1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</a:t>
            </a: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b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</a:b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Terraform apply</a:t>
            </a:r>
            <a:endParaRPr lang="en-US" sz="22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096B917D-FC29-CF69-8FD0-D6C0F6BB9580}"/>
              </a:ext>
            </a:extLst>
          </p:cNvPr>
          <p:cNvSpPr/>
          <p:nvPr/>
        </p:nvSpPr>
        <p:spPr>
          <a:xfrm>
            <a:off x="2408992" y="67497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515BFCF-8C3D-15D3-F849-8AFBFC906957}"/>
              </a:ext>
            </a:extLst>
          </p:cNvPr>
          <p:cNvSpPr/>
          <p:nvPr/>
        </p:nvSpPr>
        <p:spPr>
          <a:xfrm>
            <a:off x="2588181" y="6834766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</a:rPr>
              <a:t>4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DD8691-D381-B0BA-C0F5-04731052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89" y="6593710"/>
            <a:ext cx="8923444" cy="153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D34BD-7DE7-29EA-786D-646C4189E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989" y="5353424"/>
            <a:ext cx="8927492" cy="107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0E5771E4-5110-4345-58F6-FD228DB658B5}"/>
              </a:ext>
            </a:extLst>
          </p:cNvPr>
          <p:cNvSpPr/>
          <p:nvPr/>
        </p:nvSpPr>
        <p:spPr>
          <a:xfrm>
            <a:off x="2397085" y="5391219"/>
            <a:ext cx="510302" cy="43352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F982E9F-834C-361C-8E5E-F1AC6A87ECA8}"/>
              </a:ext>
            </a:extLst>
          </p:cNvPr>
          <p:cNvSpPr/>
          <p:nvPr/>
        </p:nvSpPr>
        <p:spPr>
          <a:xfrm>
            <a:off x="2576274" y="5476230"/>
            <a:ext cx="151805" cy="28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</a:rPr>
              <a:t>3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AE84FD1-9290-147A-336C-0BEF6382D5F2}"/>
              </a:ext>
            </a:extLst>
          </p:cNvPr>
          <p:cNvSpPr/>
          <p:nvPr/>
        </p:nvSpPr>
        <p:spPr>
          <a:xfrm>
            <a:off x="3012162" y="5476229"/>
            <a:ext cx="2835235" cy="301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backend.tf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672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11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Kubernetes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Kubernetes deployment for the Super Mario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Service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a Kubernetes service to expose the application to the internet.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the deployment and service by accessing the application's URL.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460</Words>
  <Application>Microsoft Office PowerPoint</Application>
  <PresentationFormat>Custom</PresentationFormat>
  <Paragraphs>88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saaied mohamed osman</cp:lastModifiedBy>
  <cp:revision>7</cp:revision>
  <dcterms:created xsi:type="dcterms:W3CDTF">2024-10-18T11:07:58Z</dcterms:created>
  <dcterms:modified xsi:type="dcterms:W3CDTF">2024-10-19T11:53:24Z</dcterms:modified>
</cp:coreProperties>
</file>